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59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tags" Target="tags/tag1.xml" /><Relationship Id="rId15" Type="http://schemas.openxmlformats.org/officeDocument/2006/relationships/presProps" Target="presProps.xml" /><Relationship Id="rId16" Type="http://schemas.openxmlformats.org/officeDocument/2006/relationships/viewProps" Target="viewProps.xml" /><Relationship Id="rId17" Type="http://schemas.openxmlformats.org/officeDocument/2006/relationships/theme" Target="theme/theme1.xml" /><Relationship Id="rId18" Type="http://schemas.openxmlformats.org/officeDocument/2006/relationships/tableStyles" Target="tableStyles.xml" /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FA49FB-DD10-439C-AA78-2B8E06051B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85926DA-9BE2-4D98-98CE-DF0BB497F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2427D9B-F47D-438B-99DF-85B11122A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491C-6F61-4BC7-ADFE-942114EA3ADB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F6224F2-BEDB-4090-8E8D-CB6D2D12C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6681D74-3CB8-46B1-BF20-E7CB30187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86A9-A4B3-47D7-A636-BCEE748ED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782638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E0EF3A-FCA0-40B8-8CF1-7118BE27F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D4EC943-56F3-4A4C-8819-AE4A75FE6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4E9CCD3-749C-4AF4-B020-5D808528F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491C-6F61-4BC7-ADFE-942114EA3ADB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FD5BA7A-4534-4787-8787-BC5E6C348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3EAD881-A3B6-4773-856A-B1EFEE8E6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86A9-A4B3-47D7-A636-BCEE748ED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135116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541D0E-A13E-47EE-BDAF-98BD2D6C8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BA45568-7FBC-49B8-A1A9-5CC76648E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B975E33-5CE9-4F4E-9DA0-464CCE731C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6491C-6F61-4BC7-ADFE-942114EA3ADB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F175453-3675-4658-B457-518BE1491B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7455B29-0824-4BC3-BADC-A3CF69A0F3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486A9-A4B3-47D7-A636-BCEE748ED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84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5.jpeg" /><Relationship Id="rId3" Type="http://schemas.openxmlformats.org/officeDocument/2006/relationships/image" Target="../media/image1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7.jpeg" /><Relationship Id="rId3" Type="http://schemas.openxmlformats.org/officeDocument/2006/relationships/image" Target="../media/image4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8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Relationship Id="rId3" Type="http://schemas.openxmlformats.org/officeDocument/2006/relationships/image" Target="../media/image4.jpeg" /><Relationship Id="rId4" Type="http://schemas.openxmlformats.org/officeDocument/2006/relationships/image" Target="../media/image5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obr.lenreg.ru/" TargetMode="External" /><Relationship Id="rId3" Type="http://schemas.openxmlformats.org/officeDocument/2006/relationships/image" Target="../media/image6.jpeg" /><Relationship Id="rId4" Type="http://schemas.openxmlformats.org/officeDocument/2006/relationships/image" Target="../media/image7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Relationship Id="rId3" Type="http://schemas.openxmlformats.org/officeDocument/2006/relationships/image" Target="../media/image10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3.jpeg" /><Relationship Id="rId3" Type="http://schemas.openxmlformats.org/officeDocument/2006/relationships/image" Target="../media/image14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52DEDAA-7F88-4430-A609-0990E0EF16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668" t="11847" r="61811" b="78790"/>
          <a:stretch>
            <a:fillRect/>
          </a:stretch>
        </p:blipFill>
        <p:spPr>
          <a:xfrm>
            <a:off x="0" y="0"/>
            <a:ext cx="4270823" cy="116651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4EA20F-454D-41C6-BC6F-990A0FBCF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8579" y="3310755"/>
            <a:ext cx="9144000" cy="2387600"/>
          </a:xfrm>
        </p:spPr>
        <p:txBody>
          <a:bodyPr>
            <a:noAutofit/>
          </a:bodyPr>
          <a:lstStyle/>
          <a:p>
            <a:r>
              <a:rPr lang="ru-RU" sz="3000" b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государственной услуги по созданию условий в Ленинградской области для обеспечения отдельных категорий граждан возможностью путешествовать в целях развития туристского потенциала Российской Федерации в соответствии с сертификатом на получение государственной услуги в социальной сфере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9B894C9-E967-4FA5-96F0-9E8710532B8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023" t="50849" r="75752" b="41743"/>
          <a:stretch>
            <a:fillRect/>
          </a:stretch>
        </p:blipFill>
        <p:spPr>
          <a:xfrm>
            <a:off x="5256755" y="1166510"/>
            <a:ext cx="1367647" cy="136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821621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79FF0A-BFCF-4A8E-8FC7-33D3F8FDD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0888"/>
          </a:xfrm>
        </p:spPr>
        <p:txBody>
          <a:bodyPr/>
          <a:lstStyle/>
          <a:p>
            <a:pPr algn="ctr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Заявка на турпоездку_шаг 1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C60AADA-C863-4D7B-BC6F-23F3E1C1B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9974"/>
            <a:ext cx="10515600" cy="4416989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согласования сертификат он появляется в перечне сертификатов (Личный кабинет – Сертификаты)</a:t>
            </a:r>
          </a:p>
          <a:p>
            <a:pPr marL="514350" indent="-514350">
              <a:buAutoNum type="arabicPeriod"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3A63EB3-4A30-4B73-8333-927C92A823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677" t="20502" r="15161" b="13978"/>
          <a:stretch>
            <a:fillRect/>
          </a:stretch>
        </p:blipFill>
        <p:spPr>
          <a:xfrm>
            <a:off x="405771" y="3028337"/>
            <a:ext cx="5690229" cy="298900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F0CAFEE-BF79-471C-B349-E1E414F9BEB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750" t="13477" r="13629" b="12258"/>
          <a:stretch>
            <a:fillRect/>
          </a:stretch>
        </p:blipFill>
        <p:spPr>
          <a:xfrm>
            <a:off x="6393426" y="3028337"/>
            <a:ext cx="5473624" cy="314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206894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DCD93C-A87C-4B2A-8A36-AE72C18BB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2565"/>
          </a:xfrm>
        </p:spPr>
        <p:txBody>
          <a:bodyPr/>
          <a:lstStyle/>
          <a:p>
            <a:pPr algn="ctr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Заявка на турпоездку_шаг 2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32A28D1-E5A0-4086-A253-74201499D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25676"/>
            <a:ext cx="11049001" cy="4965291"/>
          </a:xfrm>
        </p:spPr>
        <p:txBody>
          <a:bodyPr/>
          <a:lstStyle/>
          <a:p>
            <a:pPr marL="0" indent="0">
              <a:buNone/>
            </a:pPr>
            <a:r>
              <a:rPr lang="ru-RU"/>
              <a:t>2.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поездки (ЕИОП – </a:t>
            </a: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МЕНЮ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– около кнопки Личный кабинет)</a:t>
            </a:r>
          </a:p>
          <a:p>
            <a:pPr marL="0" indent="0">
              <a:buNone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/>
          </a:p>
          <a:p>
            <a:pPr marL="0" indent="0">
              <a:buNone/>
            </a:pPr>
            <a:endParaRPr lang="ru-RU"/>
          </a:p>
          <a:p>
            <a:pPr marL="0" indent="0">
              <a:buNone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Изучаем перечень </a:t>
            </a:r>
            <a:endParaRPr 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турпоездок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на текущий год</a:t>
            </a:r>
          </a:p>
          <a:p>
            <a:pPr marL="0" indent="0">
              <a:buNone/>
            </a:pPr>
            <a:endParaRPr lang="ru-RU"/>
          </a:p>
          <a:p>
            <a:pPr marL="0" indent="0">
              <a:buNone/>
            </a:pPr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8365B5C-2564-4C73-99D9-F735E03AD4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291" t="10753" r="6875" b="72760"/>
          <a:stretch>
            <a:fillRect/>
          </a:stretch>
        </p:blipFill>
        <p:spPr>
          <a:xfrm>
            <a:off x="802558" y="2064773"/>
            <a:ext cx="10586884" cy="113071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D9C664D-04DF-4D1C-8231-C9BA6F39B9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484" t="11756" r="6048" b="24230"/>
          <a:stretch>
            <a:fillRect/>
          </a:stretch>
        </p:blipFill>
        <p:spPr>
          <a:xfrm>
            <a:off x="5760473" y="4053351"/>
            <a:ext cx="5593327" cy="243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073554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97DF02-5EDE-486E-93B6-FFAD7E8FE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2901"/>
          </a:xfrm>
        </p:spPr>
        <p:txBody>
          <a:bodyPr/>
          <a:lstStyle/>
          <a:p>
            <a:pPr algn="ctr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Заявка на турпоездку_шаг 3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A29E7C3-57C5-414C-878F-4247CB6E3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8026"/>
            <a:ext cx="10515600" cy="488893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/>
              <a:t>3.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выбора турпоездки, переходим к формированию заявки на нее – «</a:t>
            </a: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Забронировать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lnSpc>
                <a:spcPct val="150000"/>
              </a:lnSpc>
              <a:buNone/>
            </a:pPr>
            <a:endParaRPr lang="ru-RU"/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Проверяем сведения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подаваемой заявки,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отправляем ее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 работа с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туроператором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D619401-15AA-4C91-914D-3B7A9910F4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822" t="11899" r="8952" b="11255"/>
          <a:stretch>
            <a:fillRect/>
          </a:stretch>
        </p:blipFill>
        <p:spPr>
          <a:xfrm>
            <a:off x="4601495" y="2617608"/>
            <a:ext cx="6853085" cy="355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170313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1F7E78-2916-4C6D-8D7F-7B59A0730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5081"/>
          </a:xfrm>
        </p:spPr>
        <p:txBody>
          <a:bodyPr/>
          <a:lstStyle/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информация о ГИС СОЛО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1563176-7DBC-4113-8EC5-8BAC219F2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6012"/>
            <a:ext cx="10515600" cy="5004619"/>
          </a:xfrm>
        </p:spPr>
        <p:txBody>
          <a:bodyPr>
            <a:normAutofit/>
          </a:bodyPr>
          <a:lstStyle/>
          <a:p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ГИС СОЛО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– государственная информационная система «Современное образование Ленинградской области», введенная в эксплуатацию по распоряжению Правительства Ленинградской области 28.02.2020 г. от 136-р    </a:t>
            </a:r>
          </a:p>
          <a:p>
            <a:pPr marL="0" indent="0">
              <a:buNone/>
            </a:pPr>
            <a:endParaRPr lang="ru-RU">
              <a:latin typeface="Times New Roman" pitchFamily="18" charset="0"/>
              <a:cs typeface="Times New Roman" panose="02020603050405020304" pitchFamily="18" charset="0"/>
            </a:endParaRPr>
          </a:p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ГИС СОЛО объединяет 22 подсистемы, включая </a:t>
            </a:r>
          </a:p>
          <a:p>
            <a:pPr marL="0" indent="0">
              <a:buNone/>
            </a:pPr>
            <a:r>
              <a:rPr lang="ru-RU" sz="2300">
                <a:latin typeface="Times New Roman" panose="02020603050405020304" pitchFamily="18" charset="0"/>
                <a:cs typeface="Times New Roman" panose="02020603050405020304" pitchFamily="18" charset="0"/>
              </a:rPr>
              <a:t>   «Единый информационный образовательный портал» (далее - ЕИОП), </a:t>
            </a:r>
          </a:p>
          <a:p>
            <a:pPr marL="0" indent="0">
              <a:buNone/>
            </a:pPr>
            <a:r>
              <a:rPr lang="ru-RU" sz="2300">
                <a:latin typeface="Times New Roman" panose="02020603050405020304" pitchFamily="18" charset="0"/>
                <a:cs typeface="Times New Roman" panose="02020603050405020304" pitchFamily="18" charset="0"/>
              </a:rPr>
              <a:t>   «Электронная школа» (НЕОБХОДИМО ИМЕТЬ ЛОГИН И ПАРОЛЬ), </a:t>
            </a:r>
          </a:p>
          <a:p>
            <a:pPr marL="0" indent="0">
              <a:buNone/>
            </a:pPr>
            <a:r>
              <a:rPr lang="ru-RU" sz="2300">
                <a:latin typeface="Times New Roman" panose="02020603050405020304" pitchFamily="18" charset="0"/>
                <a:cs typeface="Times New Roman" panose="02020603050405020304" pitchFamily="18" charset="0"/>
              </a:rPr>
              <a:t>   «Организация дополнительного образования», </a:t>
            </a:r>
          </a:p>
          <a:p>
            <a:pPr marL="0" indent="0">
              <a:buNone/>
            </a:pPr>
            <a:r>
              <a:rPr lang="ru-RU" sz="2300">
                <a:latin typeface="Times New Roman" panose="02020603050405020304" pitchFamily="18" charset="0"/>
                <a:cs typeface="Times New Roman" panose="02020603050405020304" pitchFamily="18" charset="0"/>
              </a:rPr>
              <a:t>   «Цифровой профиль обучающегося», </a:t>
            </a:r>
          </a:p>
          <a:p>
            <a:pPr marL="0" indent="0">
              <a:buNone/>
            </a:pPr>
            <a:r>
              <a:rPr lang="ru-RU" sz="2300">
                <a:latin typeface="Times New Roman" panose="02020603050405020304" pitchFamily="18" charset="0"/>
                <a:cs typeface="Times New Roman" panose="02020603050405020304" pitchFamily="18" charset="0"/>
              </a:rPr>
              <a:t>   «Туристические услуги и сертификаты» </a:t>
            </a:r>
          </a:p>
        </p:txBody>
      </p:sp>
    </p:spTree>
    <p:extLst>
      <p:ext uri="{BB962C8B-B14F-4D97-AF65-F5344CB8AC3E}">
        <p14:creationId xmlns:p14="http://schemas.microsoft.com/office/powerpoint/2010/main" val="1045807207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24A980-FBB3-46DE-ACAF-184144FD2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3572"/>
          </a:xfrm>
        </p:spPr>
        <p:txBody>
          <a:bodyPr>
            <a:normAutofit fontScale="90000"/>
          </a:bodyPr>
          <a:lstStyle/>
          <a:p>
            <a:pPr algn="ctr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получения туристического сертификата и подачи заявки на турпоездку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3D73CBF-5C76-4CAE-ADAB-A0000FA9D8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875" t="12760" r="8710" b="13548"/>
          <a:stretch>
            <a:fillRect/>
          </a:stretch>
        </p:blipFill>
        <p:spPr>
          <a:xfrm>
            <a:off x="643157" y="1745227"/>
            <a:ext cx="4164818" cy="2045108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82B4245-54DA-4308-850A-F38F5117B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1652"/>
            <a:ext cx="10515600" cy="4692292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endParaRPr lang="ru-RU"/>
          </a:p>
          <a:p>
            <a:pPr marL="514350" indent="-514350">
              <a:buAutoNum type="arabicPeriod"/>
            </a:pPr>
            <a:endParaRPr lang="ru-RU"/>
          </a:p>
          <a:p>
            <a:pPr marL="514350" indent="-514350">
              <a:buAutoNum type="arabicPeriod"/>
            </a:pPr>
            <a:endParaRPr lang="ru-RU"/>
          </a:p>
          <a:p>
            <a:pPr marL="514350" indent="-514350">
              <a:buAutoNum type="arabicPeriod"/>
            </a:pPr>
            <a:endParaRPr lang="ru-RU"/>
          </a:p>
          <a:p>
            <a:pPr marL="514350" indent="-514350">
              <a:buAutoNum type="arabicPeriod"/>
            </a:pPr>
            <a:endParaRPr lang="ru-RU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ru-RU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 ЕИОПе                                                               3.Формирование заявки </a:t>
            </a:r>
          </a:p>
          <a:p>
            <a:pPr marL="0" indent="0" algn="ctr">
              <a:buNone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на турпоездку </a:t>
            </a:r>
          </a:p>
          <a:p>
            <a:pPr marL="514350" indent="-514350">
              <a:buAutoNum type="arabicPeriod"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endParaRPr lang="ru-RU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2.Формирование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заявки на сертификат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803CB77-BE43-4C78-A7DD-5485582BDA1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484" t="11756" r="6048" b="24230"/>
          <a:stretch>
            <a:fillRect/>
          </a:stretch>
        </p:blipFill>
        <p:spPr>
          <a:xfrm>
            <a:off x="7129615" y="1818239"/>
            <a:ext cx="4521610" cy="197209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AADB69B-C584-4B22-A9FC-4CD4D9600BA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564" t="12616" r="11532" b="31469"/>
          <a:stretch>
            <a:fillRect/>
          </a:stretch>
        </p:blipFill>
        <p:spPr>
          <a:xfrm>
            <a:off x="3757953" y="3946922"/>
            <a:ext cx="4164818" cy="196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780220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AE5D39-9128-4EEE-B4E9-EAC11BBD5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4410"/>
          </a:xfrm>
        </p:spPr>
        <p:txBody>
          <a:bodyPr/>
          <a:lstStyle/>
          <a:p>
            <a:pPr algn="ctr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 ЕИОПе_шаг 1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8C2E943-2504-44D6-B310-EA26C8779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6348"/>
            <a:ext cx="10515600" cy="4790615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Вход по ссылке на ЕИОП -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https://obr.lenreg.ru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Авторизация (для тех, у кого есть логин и пароль) – </a:t>
            </a: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«ВОЙТИ»</a:t>
            </a:r>
          </a:p>
          <a:p>
            <a:pPr marL="514350" indent="-514350">
              <a:buAutoNum type="arabicPeriod"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(у кого нет логина и пароля):</a:t>
            </a:r>
          </a:p>
          <a:p>
            <a:pPr>
              <a:buFontTx/>
              <a:buChar char="-"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через «Войти через ГОСУСЛУГИ» </a:t>
            </a:r>
          </a:p>
          <a:p>
            <a:pPr>
              <a:buFontTx/>
              <a:buChar char="-"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через «Зарегистрироваться» </a:t>
            </a:r>
          </a:p>
          <a:p>
            <a:pPr marL="0" indent="0">
              <a:buNone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(вводим адрес эл. почты, </a:t>
            </a:r>
          </a:p>
          <a:p>
            <a:pPr marL="0" indent="0">
              <a:buNone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кнопка «Зарегистрироваться»)</a:t>
            </a:r>
          </a:p>
          <a:p>
            <a:pPr marL="0" indent="0">
              <a:buNone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EE7FF87-E530-487D-970F-484FE3E4F0C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226" t="13763" r="33064" b="23727"/>
          <a:stretch>
            <a:fillRect/>
          </a:stretch>
        </p:blipFill>
        <p:spPr>
          <a:xfrm>
            <a:off x="8211602" y="2373854"/>
            <a:ext cx="3646099" cy="380310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8C661D8-7008-4B2A-A60A-23227E0973E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3065" t="13190" r="33226" b="24875"/>
          <a:stretch>
            <a:fillRect/>
          </a:stretch>
        </p:blipFill>
        <p:spPr>
          <a:xfrm>
            <a:off x="683340" y="3965843"/>
            <a:ext cx="2590801" cy="267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181806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78F4A5-7FF9-461D-B07E-0F0C665F4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1727"/>
          </a:xfrm>
        </p:spPr>
        <p:txBody>
          <a:bodyPr/>
          <a:lstStyle/>
          <a:p>
            <a:pPr algn="ctr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 ЕИОПе_шаг 2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9341BE5-D14D-4B85-B6E1-482026F95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4839"/>
            <a:ext cx="10515600" cy="5018035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успешной регистрации и авторизации (ввод пароля) при нажатии «ВХОД» на ЕИОПе и ввода логина и пароля, получаем доступ в </a:t>
            </a: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кабинет</a:t>
            </a:r>
          </a:p>
          <a:p>
            <a:pPr marL="0" indent="0">
              <a:buNone/>
            </a:pPr>
            <a:endParaRPr lang="ru-RU" b="1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3088B28-5560-4383-94ED-752DFFFC1C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875" t="11756" r="7580" b="73783"/>
          <a:stretch>
            <a:fillRect/>
          </a:stretch>
        </p:blipFill>
        <p:spPr>
          <a:xfrm>
            <a:off x="924232" y="3798374"/>
            <a:ext cx="10429568" cy="99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82632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3ABF6F-0A4E-4206-B97D-C202DE5FA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4243"/>
          </a:xfrm>
        </p:spPr>
        <p:txBody>
          <a:bodyPr/>
          <a:lstStyle/>
          <a:p>
            <a:pPr algn="ctr"/>
            <a:r>
              <a:rPr lang="ru-RU"/>
              <a:t>Работа на ЕИОПе_шаг 3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38B9EC01-D4DA-4E3C-8E7F-6AF6863765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31957" t="61050" r="16976" b="24176"/>
          <a:stretch>
            <a:fillRect/>
          </a:stretch>
        </p:blipFill>
        <p:spPr>
          <a:xfrm>
            <a:off x="838200" y="1638126"/>
            <a:ext cx="9478296" cy="16497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4C561F6-91A4-4721-B0C3-195627A99C39}"/>
              </a:ext>
            </a:extLst>
          </p:cNvPr>
          <p:cNvSpPr txBox="1"/>
          <p:nvPr/>
        </p:nvSpPr>
        <p:spPr>
          <a:xfrm>
            <a:off x="749710" y="1164134"/>
            <a:ext cx="987896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/>
              <a:t>Подтверждение данных в подсистеме «Электронная школа»:</a:t>
            </a:r>
          </a:p>
          <a:p>
            <a:endParaRPr lang="ru-RU" sz="2800"/>
          </a:p>
          <a:p>
            <a:endParaRPr lang="ru-RU" sz="2800"/>
          </a:p>
          <a:p>
            <a:endParaRPr lang="ru-RU" sz="2800"/>
          </a:p>
          <a:p>
            <a:endParaRPr lang="ru-RU" sz="2800"/>
          </a:p>
          <a:p>
            <a:pPr marL="514350" indent="-514350">
              <a:buAutoNum type="arabicPeriod"/>
            </a:pPr>
            <a:r>
              <a:rPr lang="ru-RU" sz="2800"/>
              <a:t>Нажимаем на кнопку               </a:t>
            </a:r>
          </a:p>
          <a:p>
            <a:pPr marL="514350" indent="-514350">
              <a:buAutoNum type="arabicPeriod"/>
            </a:pPr>
            <a:endParaRPr lang="ru-RU" sz="2800"/>
          </a:p>
          <a:p>
            <a:pPr marL="514350" indent="-514350">
              <a:buAutoNum type="arabicPeriod"/>
            </a:pPr>
            <a:r>
              <a:rPr lang="ru-RU" sz="2800"/>
              <a:t>Происходит переход на страницу входа в подсистему «Электронная школа»</a:t>
            </a:r>
          </a:p>
          <a:p>
            <a:pPr marL="514350" indent="-514350">
              <a:buAutoNum type="arabicPeriod"/>
            </a:pPr>
            <a:r>
              <a:rPr lang="ru-RU" sz="2800"/>
              <a:t>После ввода логина и пароля от подсистемы «Электронная школа» в личном кабинете ЕИОПа появится значок </a:t>
            </a:r>
          </a:p>
          <a:p>
            <a:r>
              <a:rPr lang="ru-RU" sz="2800"/>
              <a:t>      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C78453C-B734-432A-BBDC-644145B4F8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5242" t="63082" r="17580" b="25451"/>
          <a:stretch>
            <a:fillRect/>
          </a:stretch>
        </p:blipFill>
        <p:spPr>
          <a:xfrm>
            <a:off x="4702277" y="3287836"/>
            <a:ext cx="875071" cy="78639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52035D6-B6E9-4BB4-AC71-4D8A41FB63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1129" t="50000" r="11048" b="34337"/>
          <a:stretch>
            <a:fillRect/>
          </a:stretch>
        </p:blipFill>
        <p:spPr>
          <a:xfrm>
            <a:off x="9271822" y="5412547"/>
            <a:ext cx="727586" cy="81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519401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694FB0-3C1D-4C80-929F-626CE679A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3740"/>
          </a:xfrm>
        </p:spPr>
        <p:txBody>
          <a:bodyPr/>
          <a:lstStyle/>
          <a:p>
            <a:pPr algn="ctr"/>
            <a:r>
              <a:rPr lang="ru-RU"/>
              <a:t>Работа на ЕИОПе_шаг 4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8FDD8341-0FE0-40C2-8291-19FEE9D773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903" t="13762" r="2473" b="55270"/>
          <a:stretch>
            <a:fillRect/>
          </a:stretch>
        </p:blipFill>
        <p:spPr>
          <a:xfrm>
            <a:off x="2045108" y="1445343"/>
            <a:ext cx="8652387" cy="15928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7593571-098F-4C61-B3C0-749783E91EE4}"/>
              </a:ext>
            </a:extLst>
          </p:cNvPr>
          <p:cNvSpPr txBox="1"/>
          <p:nvPr/>
        </p:nvSpPr>
        <p:spPr>
          <a:xfrm>
            <a:off x="707246" y="3537155"/>
            <a:ext cx="107775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/>
              <a:t>Успешная синхронизация между подсистемами ГИС СОЛО позволяет добавлять детей в личный кабинет родителя – </a:t>
            </a:r>
            <a:r>
              <a:rPr lang="ru-RU" sz="2800" b="1"/>
              <a:t>«Добавить ребенка»</a:t>
            </a:r>
          </a:p>
          <a:p>
            <a:endParaRPr lang="ru-RU" sz="2800" b="1"/>
          </a:p>
          <a:p>
            <a:r>
              <a:rPr lang="ru-RU" sz="2800"/>
              <a:t>Поочередно выбираем</a:t>
            </a:r>
            <a:r>
              <a:rPr lang="ru-RU" sz="2800" b="1"/>
              <a:t> </a:t>
            </a:r>
            <a:r>
              <a:rPr lang="ru-RU" sz="2800"/>
              <a:t>и добавляем детей в свой личный кабинет</a:t>
            </a:r>
          </a:p>
        </p:txBody>
      </p:sp>
    </p:spTree>
    <p:extLst>
      <p:ext uri="{BB962C8B-B14F-4D97-AF65-F5344CB8AC3E}">
        <p14:creationId xmlns:p14="http://schemas.microsoft.com/office/powerpoint/2010/main" val="2346538198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7DAAB6-6868-4CCB-88FF-D161528BB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3069"/>
          </a:xfrm>
        </p:spPr>
        <p:txBody>
          <a:bodyPr/>
          <a:lstStyle/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сведений в личном кабинете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919668CF-B1BE-4427-B630-0DBCE66A8A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30546" t="14333" r="15126" b="20294"/>
          <a:stretch>
            <a:fillRect/>
          </a:stretch>
        </p:blipFill>
        <p:spPr>
          <a:xfrm>
            <a:off x="5388078" y="1858297"/>
            <a:ext cx="6361470" cy="43057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75E5990-D01F-43C2-B974-9E017F26BC4E}"/>
              </a:ext>
            </a:extLst>
          </p:cNvPr>
          <p:cNvSpPr txBox="1"/>
          <p:nvPr/>
        </p:nvSpPr>
        <p:spPr>
          <a:xfrm>
            <a:off x="710381" y="2507226"/>
            <a:ext cx="445155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В личном кабинете родителя автоматически формируются сведения о детях (</a:t>
            </a:r>
            <a:r>
              <a:rPr lang="ru-RU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история поступлений, обучение в учреждении дополнительного образования, достижения участий в конкурсах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554933561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3A61A2-D510-4591-B694-32B630CB4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1056"/>
          </a:xfrm>
        </p:spPr>
        <p:txBody>
          <a:bodyPr/>
          <a:lstStyle/>
          <a:p>
            <a:pPr algn="ctr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Заявка на сертификат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B9A2936-8F1B-4FFA-8989-1D22CD90E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82994"/>
            <a:ext cx="10950677" cy="47883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/>
          </a:p>
          <a:p>
            <a:pPr marL="0" indent="0">
              <a:buNone/>
            </a:pPr>
            <a:endParaRPr lang="ru-RU"/>
          </a:p>
          <a:p>
            <a:pPr marL="0" indent="0">
              <a:buNone/>
            </a:pPr>
            <a:endParaRPr lang="ru-RU"/>
          </a:p>
          <a:p>
            <a:pPr marL="0" indent="0">
              <a:buNone/>
            </a:pPr>
            <a:endParaRPr lang="ru-RU"/>
          </a:p>
          <a:p>
            <a:pPr marL="0" indent="0">
              <a:buNone/>
            </a:pPr>
            <a:endParaRPr lang="ru-RU"/>
          </a:p>
          <a:p>
            <a:pPr marL="514350" indent="-514350">
              <a:buAutoNum type="arabicPeriod"/>
            </a:pP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В личном кабинете ЕИОПа        2. После нажимаем «Подать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заявку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»        </a:t>
            </a:r>
          </a:p>
          <a:p>
            <a:pPr marL="0" indent="0">
              <a:buNone/>
            </a:pP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слева находится кнопка		и выбираем ребёнка, на которого </a:t>
            </a:r>
          </a:p>
          <a:p>
            <a:pPr marL="0" indent="0">
              <a:buNone/>
            </a:pP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«Сертификат» 				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оформляем сертификат.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AD80FA1-8C8D-409E-A5D5-6A44C2A22B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080" t="11470" r="16291" b="12975"/>
          <a:stretch>
            <a:fillRect/>
          </a:stretch>
        </p:blipFill>
        <p:spPr>
          <a:xfrm>
            <a:off x="946355" y="1299582"/>
            <a:ext cx="4323735" cy="26775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EA77401-2961-44D1-826C-FE7EDA17B97A}"/>
              </a:ext>
            </a:extLst>
          </p:cNvPr>
          <p:cNvSpPr txBox="1"/>
          <p:nvPr/>
        </p:nvSpPr>
        <p:spPr>
          <a:xfrm>
            <a:off x="2776276" y="6017360"/>
            <a:ext cx="62032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>
                <a:solidFill>
                  <a:srgbClr val="FF0000"/>
                </a:solidFill>
              </a:rPr>
              <a:t>Время действия сертификата – 3 рабочих дня.</a:t>
            </a:r>
            <a:br>
              <a:rPr lang="ru-RU" sz="2000" b="1">
                <a:solidFill>
                  <a:srgbClr val="FF0000"/>
                </a:solidFill>
              </a:rPr>
            </a:br>
            <a:r>
              <a:rPr lang="ru-RU" sz="2000" b="1">
                <a:solidFill>
                  <a:srgbClr val="FF0000"/>
                </a:solidFill>
              </a:rPr>
              <a:t>Не откладывайте оформление заявки на турпоездку!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A7DBAC9-A5D7-4A69-97F2-4C64880278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970" y="1396182"/>
            <a:ext cx="4518734" cy="258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58745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Произвольный</PresentationFormat>
  <Paragraphs>54</Paragraphs>
  <Slides>12</Slides>
  <Notes>0</Notes>
  <TotalTime>114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17">
      <vt:lpstr>Arial</vt:lpstr>
      <vt:lpstr>Calibri Light</vt:lpstr>
      <vt:lpstr>Calibri</vt:lpstr>
      <vt:lpstr>Times New Roman</vt:lpstr>
      <vt:lpstr>Тема Office</vt:lpstr>
      <vt:lpstr>Получение государственной услуги по созданию условий в Ленинградской области для обеспечения отдельных категорий граждан возможностью путешествовать в целях развития туристского потенциала Российской Федерации в соответствии с сертификатом на получение государственной услуги в социальной сфере</vt:lpstr>
      <vt:lpstr>Общая информация о ГИС СОЛО</vt:lpstr>
      <vt:lpstr>Алгоритм получения туристического сертификата и подачи заявки на турпоездку </vt:lpstr>
      <vt:lpstr>Работа на ЕИОПе_шаг 1</vt:lpstr>
      <vt:lpstr>Работа на ЕИОПе_шаг 2</vt:lpstr>
      <vt:lpstr>Работа на ЕИОПе_шаг 3</vt:lpstr>
      <vt:lpstr>Работа на ЕИОПе_шаг 4</vt:lpstr>
      <vt:lpstr>Проверка сведений в личном кабинете</vt:lpstr>
      <vt:lpstr>Заявка на сертификат</vt:lpstr>
      <vt:lpstr>Заявка на турпоездку_шаг 1</vt:lpstr>
      <vt:lpstr>Заявка на турпоездку_шаг 2</vt:lpstr>
      <vt:lpstr>Заявка на турпоездку_шаг 3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Получение государственной услуги по созданию условий в Ленинградской области для обеспечения отдельных категорий граждан возможностью путешествовать в целях развития туристского потенциала Российской Федерации в соответствии с сертификатом на получение государственной услуги в социальной сфере</dc:title>
  <dc:creator>User</dc:creator>
  <cp:lastModifiedBy>Марина Геннадьевна Дружинина</cp:lastModifiedBy>
  <cp:revision>21</cp:revision>
  <dcterms:created xsi:type="dcterms:W3CDTF">2022-10-03T04:19:59Z</dcterms:created>
  <dcterms:modified xsi:type="dcterms:W3CDTF">2023-10-18T15:48:29Z</dcterms:modified>
</cp:coreProperties>
</file>