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3" r:id="rId3"/>
    <p:sldId id="337" r:id="rId4"/>
    <p:sldId id="367" r:id="rId5"/>
    <p:sldId id="350" r:id="rId6"/>
    <p:sldId id="340" r:id="rId7"/>
    <p:sldId id="341" r:id="rId8"/>
    <p:sldId id="343" r:id="rId9"/>
    <p:sldId id="345" r:id="rId10"/>
    <p:sldId id="303" r:id="rId11"/>
    <p:sldId id="304" r:id="rId12"/>
    <p:sldId id="354" r:id="rId13"/>
    <p:sldId id="295" r:id="rId14"/>
    <p:sldId id="294" r:id="rId15"/>
    <p:sldId id="355" r:id="rId16"/>
    <p:sldId id="365" r:id="rId17"/>
    <p:sldId id="305" r:id="rId18"/>
    <p:sldId id="356" r:id="rId19"/>
    <p:sldId id="357" r:id="rId20"/>
    <p:sldId id="296" r:id="rId21"/>
    <p:sldId id="358" r:id="rId22"/>
    <p:sldId id="359" r:id="rId23"/>
    <p:sldId id="258" r:id="rId24"/>
    <p:sldId id="352" r:id="rId25"/>
    <p:sldId id="371" r:id="rId26"/>
    <p:sldId id="299" r:id="rId27"/>
    <p:sldId id="369" r:id="rId28"/>
    <p:sldId id="372" r:id="rId29"/>
    <p:sldId id="351" r:id="rId30"/>
    <p:sldId id="307" r:id="rId31"/>
    <p:sldId id="37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532" autoAdjust="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4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BA5FC4-6537-48EC-98A4-41DD5D775F20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13FE2E-15F6-4FCB-8C7E-F1FCD873E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2386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56775-E2A7-478A-A41D-5FCE6D61EA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603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DEFAD1-7BDE-4905-87B5-CE89EEA9FD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1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1F2392-14D9-4145-A5C4-FAB9C76967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3411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36335A-FF06-4E12-B505-BA5D5F1062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95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4FD260-AC7B-480E-8CFB-7F72B61C16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2339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A30B3-7353-474D-95E0-1A497DDD7C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521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895B09-7B94-4E67-B22F-210E75B884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199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0831B-D8D0-43F0-A8BD-6B9464FF67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29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143E15-72EB-4BD0-BD90-A79461FBE6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4146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C085E-BEB3-4282-93F4-AF3F2D1271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981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566E-BF72-41FA-AA63-FDBB2AFE8C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39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B7E8B9-422C-4074-B4BF-B827577FEB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4313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1B6E81-DE2C-4EE9-87A9-F2B035A1F1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019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5FA0C4-50B8-4565-B2DB-14AB6C18E7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2287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81304D-1E5B-489F-8E2C-9529405792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401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EDAD5D-5E39-4776-B29B-80CB27FAFD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987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60DE9-EE7F-4222-8F46-3F1D0D3F94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3776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941F85-532F-455A-B5BC-58683B9F6B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8997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43C184-674C-496F-B2E4-8A27C46DA3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005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B9DE8-450C-4A59-A3C0-AA962C4D9F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Этот слайд содержит вопросы для самопроверки. После вариантов ответов учащихся, по щелчку мыши на экране появляется верный ответ</a:t>
            </a:r>
          </a:p>
        </p:txBody>
      </p:sp>
    </p:spTree>
    <p:extLst>
      <p:ext uri="{BB962C8B-B14F-4D97-AF65-F5344CB8AC3E}">
        <p14:creationId xmlns="" xmlns:p14="http://schemas.microsoft.com/office/powerpoint/2010/main" val="596730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B9DE8-450C-4A59-A3C0-AA962C4D9F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Этот слайд содержит вопросы для самопроверки. После вариантов ответов учащихся, по щелчку мыши на экране появляется верный ответ</a:t>
            </a:r>
          </a:p>
        </p:txBody>
      </p:sp>
    </p:spTree>
    <p:extLst>
      <p:ext uri="{BB962C8B-B14F-4D97-AF65-F5344CB8AC3E}">
        <p14:creationId xmlns="" xmlns:p14="http://schemas.microsoft.com/office/powerpoint/2010/main" val="78377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2CB8A2-C33A-43C9-A577-0372F2AE4B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84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040C1A-24A6-42EC-AB2B-F8703AECC7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1 слайд звучит музыка, картинка, название урока;  несет эмоциональный настрой на тему урока</a:t>
            </a:r>
          </a:p>
        </p:txBody>
      </p:sp>
    </p:spTree>
    <p:extLst>
      <p:ext uri="{BB962C8B-B14F-4D97-AF65-F5344CB8AC3E}">
        <p14:creationId xmlns="" xmlns:p14="http://schemas.microsoft.com/office/powerpoint/2010/main" val="309063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67F64A-BFBE-4DBF-95CF-3A3CB895A4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91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960D49-3654-40F8-BEA6-07F0DB07FD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38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F3088E-9747-4B73-8D78-911DFBEA23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74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E17491-8F87-4F62-92C9-EECCBD106B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189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1ACAD-54FA-4EA0-A3F6-CD1F879351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53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DB1F-A19D-4FB5-8C4E-09761EFA2B8D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2FD1-31BF-4860-A392-86AFD7D49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6F34-28AD-4060-A99B-07897F668FE3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6190-73E6-4F9B-B83F-5D1F3A5FD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32F6-4B81-4C0E-88E4-3DEB5D29A073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4546-FD69-40AC-9330-AF6795CF8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4BB8-6733-4069-B4B6-56FD3D99016E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1C66-5497-4929-A5E4-210C38F32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66BB-3DAE-4DE6-9AC1-3AE3AA1D638C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88F0-F050-421E-82B6-F29712D28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0DE5-953C-4F28-AC82-421A6CC6494F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DD3C4-09E0-4F42-8FB6-4A93D6E1B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FD2C-D177-4805-8165-4FC9DD838FEC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DC76-40E5-4ABE-A3AA-B75D0F738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8558-B308-4725-BD0A-2A8D0192650B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56B4-5426-49B4-879A-70345C92A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E0AD-3E3C-4054-8434-CB026EEEAEA3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DA87-3CF8-483B-9726-4BB1B8748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961D-C81A-4649-8CB8-694FECDFC1AE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98BE-4E69-40D9-A01A-BF8335AA4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BAD5-ACA7-4D05-82D6-14C972806C7A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4B1D-BDB6-4C78-ADAE-4686E1A92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6AE5AD-3584-4B89-A30C-FBC29DEB0C89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863E54-9BBB-4636-97EA-A89841A98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irina\Desktop\&#1044;&#1077;&#1085;&#1100;%20&#1053;&#1072;&#1088;&#1086;&#1076;&#1085;&#1086;&#1075;&#1086;%20&#1045;&#1076;&#1080;&#1085;&#1089;&#1090;&#1074;&#1072;\&#1056;&#1086;&#1089;&#1089;&#1080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70b31f35a43dbfbd10ce0dd73c441c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203262"/>
            <a:ext cx="5286412" cy="406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500174"/>
            <a:ext cx="8643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 НОБРЯ –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ДЕНЬ НАРОДНОГО ЕДИНСТВА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5643578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955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66"/>
            <a:ext cx="6215106" cy="46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5143512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1610 г. бояре открыли ворота и впустили в Москву польские войска.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Москвичи восстали. Почти вся Москва сгорела. Большинство жителей погибло...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x1-p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8604"/>
            <a:ext cx="5286412" cy="395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500166" y="4500570"/>
            <a:ext cx="6175375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Польские отряды расползлись по всей стране.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Шведы захватили Великий Новгород.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Интервенты рвали страну на части.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Гибель России казалась неизбежной…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борьбу поднялся весь народ.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0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48" y="1553752"/>
            <a:ext cx="6596109" cy="4947082"/>
          </a:xfr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572560" cy="121444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Осенью 1611 г. по призыву нижегородского купеческого старосты К. Минина началось формирование народного ополчения.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85926"/>
            <a:ext cx="8786842" cy="4714908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советам Минина, люди жертвовали «третью деньгу», т.е. третью часть имущества.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 выбрали вождем князя Д.М.Пожарского, лечившегося от ран в своем имении.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нижегородцам скоро примкнули и другие города, поднятые окружной грамотой.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апреле 1612 г. в Ярославле уже стояло громадное ополчение с князем Пожарским и Мининым во главе.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Почти целый год собирали силы русские люди, и наконец в июле 1612 года ополчение Минина и Пожарского выступило на Москву.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357166"/>
            <a:ext cx="685804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Кузьма Минин, продавец мяса и рыбы, земский староста, считался в Нижнем Новгороде «излюбленным человеком» за честность и «мудрый смысл».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428604"/>
            <a:ext cx="6686568" cy="8572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Кузьма Минин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(1578—1642)</a:t>
            </a:r>
          </a:p>
        </p:txBody>
      </p:sp>
      <p:pic>
        <p:nvPicPr>
          <p:cNvPr id="6148" name="i-main-pic" descr="Картинка 10 из 5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8" y="1500174"/>
            <a:ext cx="4017564" cy="5143536"/>
          </a:xfrm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57158" y="1348800"/>
            <a:ext cx="47863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«Не жалеть нам имения своего, не жалеть ничего, </a:t>
            </a:r>
          </a:p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дворы продавать, </a:t>
            </a:r>
          </a:p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жен и детей закладывать, </a:t>
            </a:r>
          </a:p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бить челом тому, </a:t>
            </a:r>
          </a:p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кто бы вступился за </a:t>
            </a:r>
          </a:p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истинную православную веру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был у нас начальником»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00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62" y="1428736"/>
            <a:ext cx="6858048" cy="5143536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5"/>
            <a:ext cx="8501122" cy="928709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Военным руководителем ополчения стал князь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Д. М. Пожарский.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190625" y="32464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Князь Дмитрий Пожарский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(1578-1641)</a:t>
            </a:r>
          </a:p>
        </p:txBody>
      </p:sp>
      <p:pic>
        <p:nvPicPr>
          <p:cNvPr id="7172" name="i-main-pic" descr="Картинка 7 из 6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4" y="1500174"/>
            <a:ext cx="3403599" cy="4952998"/>
          </a:xfrm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57158" y="2214554"/>
            <a:ext cx="46434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Князь Пожарский, став во главе ополчения, принял всю власть над Русской землей, но остался скромен и прост в обращении.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никогда не стремился к исключительному влиянию на людей и события.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mininipojarskiymskot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628654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14282" y="357166"/>
            <a:ext cx="8715375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Центром освободительного движения стал Нижний Новгород. В сентябре 1611г.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Нижегородский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староста Кузьма Минин призвал жителей города встать на защиту Родины. Воеводой был избран князь Дмитрий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Пожарский. Так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народного ополчения стало два вождя.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rrowheads="1"/>
          </p:cNvPicPr>
          <p:nvPr/>
        </p:nvPicPr>
        <p:blipFill>
          <a:blip r:embed="rId3" cstate="screen">
            <a:lum bright="24000" contrast="36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4572032" cy="3786214"/>
          </a:xfrm>
          <a:prstGeom prst="rect">
            <a:avLst/>
          </a:prstGeom>
          <a:noFill/>
          <a:ln w="635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928670"/>
            <a:ext cx="8858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Под знамена   Пожарского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и Минина собралось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огромное по тому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времени войско.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Более 10 тысяч служилых поместных людей,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трех тысяч казаков, более тысячи стрельцов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множество «даточных людей» из крестьян.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00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357166"/>
            <a:ext cx="8572560" cy="6215105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329642" cy="4625989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i="1" dirty="0" smtClean="0">
                <a:latin typeface="Georgia" pitchFamily="18" charset="0"/>
              </a:rPr>
              <a:t>Широко ты, Русь, по лицу земли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i="1" dirty="0" smtClean="0">
                <a:latin typeface="Georgia" pitchFamily="18" charset="0"/>
              </a:rPr>
              <a:t>В красе царственной </a:t>
            </a:r>
            <a:r>
              <a:rPr lang="ru-RU" sz="3600" i="1" dirty="0" err="1" smtClean="0">
                <a:latin typeface="Georgia" pitchFamily="18" charset="0"/>
              </a:rPr>
              <a:t>развернулася</a:t>
            </a:r>
            <a:r>
              <a:rPr lang="ru-RU" sz="3600" i="1" dirty="0" smtClean="0">
                <a:latin typeface="Georgia" pitchFamily="18" charset="0"/>
              </a:rPr>
              <a:t>!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i="1" dirty="0" smtClean="0">
                <a:latin typeface="Georgia" pitchFamily="18" charset="0"/>
              </a:rPr>
              <a:t>У тебя ли нет богатырских сил,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i="1" dirty="0" smtClean="0">
                <a:latin typeface="Georgia" pitchFamily="18" charset="0"/>
              </a:rPr>
              <a:t>Старины святой, громких подвигов?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i="1" dirty="0" smtClean="0">
                <a:latin typeface="Georgia" pitchFamily="18" charset="0"/>
              </a:rPr>
              <a:t>Уж и есть за что, Русь могучая,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i="1" dirty="0" smtClean="0">
                <a:latin typeface="Georgia" pitchFamily="18" charset="0"/>
              </a:rPr>
              <a:t>Полюбить тебя, назвать матерью,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i="1" dirty="0" smtClean="0">
                <a:latin typeface="Georgia" pitchFamily="18" charset="0"/>
              </a:rPr>
              <a:t>Стать за честь твою против недруга,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i="1" dirty="0" smtClean="0">
                <a:latin typeface="Georgia" pitchFamily="18" charset="0"/>
              </a:rPr>
              <a:t>За тебя в нужде сложить голову!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736"/>
            <a:ext cx="8501122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</a:rPr>
              <a:t>Битва за столицу была упорной и кровопролитной. С клятвой «Умрем за Русь святую!» храбро сражались ополченцы. </a:t>
            </a:r>
          </a:p>
          <a:p>
            <a:pPr marL="176213" indent="-176213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   В этом крике соединились все сердца, все души, все мысли, все желания русских людей. Однако исход битвы оставался неясным. </a:t>
            </a:r>
          </a:p>
          <a:p>
            <a:pPr marL="176213" indent="-176213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  Но тут Минин отобрал 300 отличных воинов и смело бросился с ними на неприятеля сзади – в самую гущу поляков. </a:t>
            </a:r>
          </a:p>
          <a:p>
            <a:pPr marL="176213" indent="-176213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  Такое неожиданное нападение смешало польское войско, ряды его расстроились, а русские воспользовались этим беспорядком. В августе была одержана решительная победа над поляками, и в октябре Москва была очищена от оккупантов. </a:t>
            </a:r>
            <a:endParaRPr lang="ru-RU" sz="2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rrowheads="1"/>
          </p:cNvPicPr>
          <p:nvPr/>
        </p:nvPicPr>
        <p:blipFill>
          <a:blip r:embed="rId3">
            <a:lum bright="36000" contrast="42000"/>
          </a:blip>
          <a:srcRect/>
          <a:stretch>
            <a:fillRect/>
          </a:stretch>
        </p:blipFill>
        <p:spPr bwMode="auto">
          <a:xfrm>
            <a:off x="357158" y="357166"/>
            <a:ext cx="8572560" cy="6143668"/>
          </a:xfrm>
          <a:prstGeom prst="rect">
            <a:avLst/>
          </a:prstGeom>
          <a:noFill/>
          <a:ln w="635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0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357166"/>
            <a:ext cx="8572560" cy="6210743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1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285728"/>
            <a:ext cx="8643998" cy="6268684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04"/>
            <a:ext cx="619129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14282" y="5500703"/>
            <a:ext cx="8286808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26 октября (4 ноября)  интервенты (поляки) открыли ворота Кремля и сдались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85728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день Пожарский приказал внести в Москву икону Казанской Божьей  Матери и дал обет построить здесь церковь. Впоследствии обещание было выполнено – храм Казанской Божьей Матери был построен в 1633году.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solnet-ee-s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32" y="2214554"/>
            <a:ext cx="5643602" cy="423270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070b31f35a43dbfbd10ce0dd73c441c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57298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357166"/>
            <a:ext cx="6286544" cy="785818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 К. Минину и Д. Пожарскому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Красной площади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na carst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69532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428605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1613 г. Земский собор избрал нового царя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Михаила Федоровича Романова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1643050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Избрание Михаила Романова царём открыло новую главу истории России, полную славных дел, великих достижений и трагедий. В памяти россиян навсегда останутся Кузьма Минин и Дмитрий Пожарский, сумевшие объединить народ, благодаря подвигу которого наша страна в условиях смутного времени начала XVII века обрела возможность будущего, а мы имеем яркий пример того, что судьба Родины зависит от  воли каждого гражданина.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000108"/>
            <a:ext cx="3014658" cy="478634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44" y="500042"/>
            <a:ext cx="4714908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историей не спорят, 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историей живут,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Она объединяет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подвиг и на труд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Едино государство,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Когда един народ,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Когда великой силой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 движется вперед.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Врага он побеждает,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Объединившись в бой,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Русь освобождает,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жертвует собой.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 славу тех героев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Живем одной судьбой,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Сегодня День единства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празднуем с тобой!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14488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/>
              <a:t>   </a:t>
            </a:r>
            <a:r>
              <a:rPr lang="ru-RU" sz="4000" b="1" dirty="0" smtClean="0">
                <a:solidFill>
                  <a:srgbClr val="000066"/>
                </a:solidFill>
              </a:rPr>
              <a:t>День народного единства отмечается в России 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000066"/>
                </a:solidFill>
              </a:rPr>
              <a:t>   4 ноября — дата окончания Смутного времени и освобождения от польских захватчиков в 1612 г.</a:t>
            </a:r>
            <a:r>
              <a:rPr lang="ru-RU" sz="4000" dirty="0" smtClean="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114800"/>
          </a:xfrm>
        </p:spPr>
        <p:txBody>
          <a:bodyPr rtlCol="0">
            <a:normAutofit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называется государственный праздник, который впервые отмечался в России 4 ноября 2005г?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каким названием вошло в историю начало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в? 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Смутное время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ком историк В.О.Ключевский сказал: «Он был только испечен в польской печке, а заквашен в Москве» 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Лжедмитрий Первый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2400" dirty="0" smtClean="0">
              <a:solidFill>
                <a:schemeClr val="folHlink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543800" cy="1431925"/>
          </a:xfrm>
        </p:spPr>
        <p:txBody>
          <a:bodyPr/>
          <a:lstStyle/>
          <a:p>
            <a:r>
              <a:rPr lang="ru-RU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0" y="1700213"/>
            <a:ext cx="4716463" cy="0"/>
          </a:xfrm>
          <a:prstGeom prst="line">
            <a:avLst/>
          </a:prstGeom>
          <a:noFill/>
          <a:ln w="9207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114800"/>
          </a:xfrm>
        </p:spPr>
        <p:txBody>
          <a:bodyPr rtlCol="0">
            <a:normAutofit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называется войско, создаваемое на добровольных началах?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Народное ополчение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Этот царь впервые в истории России был избран на престол Земским собором.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 Романов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память об изгнании с нашей земли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польско-литовско-шведских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оккупантов были сооружены три храма. Один из них был возведен на деньги Д.Пожарского на углу Красной площади и Никольской улицы. Как называется этот храм?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Казанский собор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solidFill>
                <a:schemeClr val="folHlink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543800" cy="1431925"/>
          </a:xfrm>
        </p:spPr>
        <p:txBody>
          <a:bodyPr/>
          <a:lstStyle/>
          <a:p>
            <a:r>
              <a:rPr lang="ru-RU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0" y="1700213"/>
            <a:ext cx="4716463" cy="0"/>
          </a:xfrm>
          <a:prstGeom prst="line">
            <a:avLst/>
          </a:prstGeom>
          <a:noFill/>
          <a:ln w="9207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785926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столетия назад в начале ноября народное ополчение прогнало польских интервентов из Москвы и положило конец так называемому Смутному времени.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Смуту не могли разделить властные полномочия между собой бояре, а Речь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Посполитая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уже планировала, где и что на Руси возведет, когда приберет ее к рукам.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ария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8"/>
          <p:cNvSpPr>
            <a:spLocks noChangeArrowheads="1" noChangeShapeType="1" noTextEdit="1"/>
          </p:cNvSpPr>
          <p:nvPr/>
        </p:nvSpPr>
        <p:spPr bwMode="auto">
          <a:xfrm>
            <a:off x="1357290" y="1142984"/>
            <a:ext cx="6842125" cy="1560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 cap="sq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_Moderno"/>
              </a:rPr>
              <a:t>Смутное время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res655EC6DB-FA83-47BE-AEA0-D3940CDF81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15464"/>
            <a:ext cx="4000528" cy="52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313" y="1428750"/>
            <a:ext cx="3686175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смерти царя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Федора в 1598году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Земском соборе избирается новый царь – Борис Годунов.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был сильным, честолюбивым государственным деятелем, вёл успешную внешнюю политику, при нём укреплялось разоренное при Иване Грозном государство.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428604"/>
            <a:ext cx="3929063" cy="785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 Годунов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1" y="3857628"/>
            <a:ext cx="2428892" cy="7143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Лжедмитрий 1</a:t>
            </a:r>
          </a:p>
        </p:txBody>
      </p:sp>
      <p:pic>
        <p:nvPicPr>
          <p:cNvPr id="8195" name="Picture 6" descr="resCB3B9C7D-7B20-4313-A577-F47B604EB4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555866" cy="33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43240" y="428604"/>
            <a:ext cx="5786478" cy="6000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Бориса Годунова было много врагов. Воспользовавшись слабостью страны, Польша поддержала Лжедмитрия 1 и начала поход против России.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Царь Борис Годунов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внезапно умер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 апреля 1605.</a:t>
            </a: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Новым царём стал его сын Фёдор. Ему было всего 16 лет. Авторитетом он не пользовался. Многие россияне поверили Самозванцу.  Лжедмитрий легко захватил царский престол. Фёдор Годунов был убит.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5072074"/>
            <a:ext cx="3214710" cy="64294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Шуйский</a:t>
            </a:r>
          </a:p>
        </p:txBody>
      </p:sp>
      <p:pic>
        <p:nvPicPr>
          <p:cNvPr id="9219" name="Picture 6" descr="res2648711D-D142-488F-B530-DDCBBC0F92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321043" cy="434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7620" y="357166"/>
            <a:ext cx="492922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Бесчинства польских наёмников в Москве настроили против Лжедмитрия горожан.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Царствование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Лжедмитрия I продолжалось 11 месяцев. В результате заговора во главе с князем Василием Шуйским бояре перебили поляк и Лжедмитрий I был тоже убит.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престол вступил боярский царь Василий Шуйский.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357166"/>
            <a:ext cx="8929718" cy="621510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Жители западных и южных областей России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отказались признать Василия Шуйского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законным царём и начали с ним борьбу. </a:t>
            </a: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Летом 1610 г. группа бояр и дворян заставила </a:t>
            </a:r>
            <a:endParaRPr lang="en-US" sz="2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И. Шуйского отречься от престола и постричься в монахи. </a:t>
            </a:r>
            <a:endParaRPr lang="en-US" sz="2800" b="1" i="1" dirty="0" smtClean="0">
              <a:solidFill>
                <a:srgbClr val="000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Страна вновь лишилась правителя, власть оказалась в руках бояр. В народе эту власть назвали «Семибоярщина». Опасаясь беспорядков в России, бояре решили посадить на российский престол сына польского короля и тайно открыли ворота Кремля. Вот тогда против власти иноземных захватчиков выступил простой народ.</a:t>
            </a: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1023</Words>
  <Application>Microsoft Office PowerPoint</Application>
  <PresentationFormat>Экран (4:3)</PresentationFormat>
  <Paragraphs>122</Paragraphs>
  <Slides>31</Slides>
  <Notes>28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Осенью 1611 г. по призыву нижегородского купеческого старосты К. Минина началось формирование народного ополчения.</vt:lpstr>
      <vt:lpstr>Слайд 13</vt:lpstr>
      <vt:lpstr>Кузьма Минин (1578—1642)</vt:lpstr>
      <vt:lpstr>Военным руководителем ополчения стал князь  Д. М. Пожарский. </vt:lpstr>
      <vt:lpstr>Князь Дмитрий Пожарский  (1578-1641)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Памятник К. Минину и Д. Пожарскому   на Красной площади</vt:lpstr>
      <vt:lpstr>Слайд 27</vt:lpstr>
      <vt:lpstr>Слайд 28</vt:lpstr>
      <vt:lpstr>День народного единства</vt:lpstr>
      <vt:lpstr>Проверь себя </vt:lpstr>
      <vt:lpstr>Проверь себя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ЕИС</cp:lastModifiedBy>
  <cp:revision>48</cp:revision>
  <dcterms:modified xsi:type="dcterms:W3CDTF">2024-04-01T14:44:46Z</dcterms:modified>
</cp:coreProperties>
</file>